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</p:sldIdLst>
  <p:sldSz cx="14630400" cy="8229600"/>
  <p:notesSz cx="8229600" cy="14630400"/>
  <p:embeddedFontLst>
    <p:embeddedFont>
      <p:font typeface="Cambria Math" panose="02040503050406030204" pitchFamily="18" charset="0"/>
      <p:regular r:id="rId11"/>
    </p:embeddedFont>
    <p:embeddedFont>
      <p:font typeface="DM Sans Semi Bold" panose="020B0604020202020204" charset="0"/>
      <p:regular r:id="rId12"/>
    </p:embeddedFont>
    <p:embeddedFont>
      <p:font typeface="Inter Medium" panose="020B0604020202020204" charset="0"/>
      <p:regular r:id="rId13"/>
    </p:embeddedFont>
  </p:embeddedFontLst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033" autoAdjust="0"/>
  </p:normalViewPr>
  <p:slideViewPr>
    <p:cSldViewPr snapToGrid="0" snapToObjects="1">
      <p:cViewPr>
        <p:scale>
          <a:sx n="75" d="100"/>
          <a:sy n="75" d="100"/>
        </p:scale>
        <p:origin x="298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230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CD4EC-1287-B5D6-6664-236665D37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05567-52C6-F55A-D818-9C14557EC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C6683-208F-89F7-6BA5-B52EC0045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CFA53-E68B-2C9B-7011-8315CA7FA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0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375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Probabilistic Safety Assessment of Aircraft Crew Oxygen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2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B.Sc. Project – Reliability Analysis &amp; Risk Assessment (Spring 2025)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68309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Presenters: </a:t>
            </a:r>
            <a:r>
              <a:rPr lang="en-US" sz="1750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Hosein Asghari </a:t>
            </a:r>
            <a:r>
              <a:rPr lang="en-US" sz="1750" dirty="0" err="1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Hosouri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&amp; </a:t>
            </a:r>
            <a:r>
              <a:rPr lang="en-US" sz="1750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Ali Moradi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Instructor: Dr. Khodabakhsh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Date: September 5, 2025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Sharif University of Technology,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Department of Aeronautics and Astronautics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76AF4A-3941-5B8E-C4CB-580267142202}"/>
              </a:ext>
            </a:extLst>
          </p:cNvPr>
          <p:cNvSpPr/>
          <p:nvPr/>
        </p:nvSpPr>
        <p:spPr>
          <a:xfrm>
            <a:off x="12709003" y="7650866"/>
            <a:ext cx="1921397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2238"/>
            <a:ext cx="6447830" cy="73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Presentation Roadmap</a:t>
            </a:r>
            <a:endParaRPr lang="en-US" sz="4600" b="1" dirty="0"/>
          </a:p>
        </p:txBody>
      </p:sp>
      <p:sp>
        <p:nvSpPr>
          <p:cNvPr id="3" name="Text 1"/>
          <p:cNvSpPr/>
          <p:nvPr/>
        </p:nvSpPr>
        <p:spPr>
          <a:xfrm>
            <a:off x="793790" y="183594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structured approach to understanding aircraft oxygen system reliability.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29945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93790" y="2565678"/>
            <a:ext cx="643640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696408"/>
            <a:ext cx="263366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Introduction &amp; Motivation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3064193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Setting the stage for our study.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400211" y="229945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00211" y="2565678"/>
            <a:ext cx="643640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0" name="Text 8"/>
          <p:cNvSpPr/>
          <p:nvPr/>
        </p:nvSpPr>
        <p:spPr>
          <a:xfrm>
            <a:off x="7400211" y="2696408"/>
            <a:ext cx="251174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Background &amp; Literature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00211" y="3064193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concepts and previous research.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3790" y="363390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93790" y="3900130"/>
            <a:ext cx="643640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030861"/>
            <a:ext cx="413301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Modeling &amp; Reliability Prediction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93790" y="4398645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How we built and analyzed the system model.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400211" y="363390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400211" y="3900130"/>
            <a:ext cx="643640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8" name="Text 16"/>
          <p:cNvSpPr/>
          <p:nvPr/>
        </p:nvSpPr>
        <p:spPr>
          <a:xfrm>
            <a:off x="7400211" y="4030861"/>
            <a:ext cx="390096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Failure Criticality &amp; Scenario Modeling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400211" y="4398645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Identifying critical failure points.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793790" y="496835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793790" y="5234583"/>
            <a:ext cx="643640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2" name="Text 20"/>
          <p:cNvSpPr/>
          <p:nvPr/>
        </p:nvSpPr>
        <p:spPr>
          <a:xfrm>
            <a:off x="793790" y="5365313"/>
            <a:ext cx="355461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Risk Mitigation &amp; Decision Analysis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93790" y="5733098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Strategies for improving safety.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7400211" y="496835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06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7400211" y="5234583"/>
            <a:ext cx="643640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6" name="Text 24"/>
          <p:cNvSpPr/>
          <p:nvPr/>
        </p:nvSpPr>
        <p:spPr>
          <a:xfrm>
            <a:off x="7400211" y="536531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FORM Analysis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7400211" y="5733098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 optional, advanced reliability method.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793790" y="630281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07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793790" y="6569035"/>
            <a:ext cx="643640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30" name="Text 28"/>
          <p:cNvSpPr/>
          <p:nvPr/>
        </p:nvSpPr>
        <p:spPr>
          <a:xfrm>
            <a:off x="793790" y="669976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Results &amp; Discussion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793790" y="7067550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findings and their implications.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7400211" y="630281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08</a:t>
            </a:r>
            <a:endParaRPr lang="en-US" sz="1300" dirty="0"/>
          </a:p>
        </p:txBody>
      </p:sp>
      <p:sp>
        <p:nvSpPr>
          <p:cNvPr id="33" name="Shape 31"/>
          <p:cNvSpPr/>
          <p:nvPr/>
        </p:nvSpPr>
        <p:spPr>
          <a:xfrm>
            <a:off x="7400211" y="6569035"/>
            <a:ext cx="643640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34" name="Text 32"/>
          <p:cNvSpPr/>
          <p:nvPr/>
        </p:nvSpPr>
        <p:spPr>
          <a:xfrm>
            <a:off x="7400211" y="6699766"/>
            <a:ext cx="333803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Recommendations</a:t>
            </a:r>
            <a:endParaRPr lang="en-US" sz="1650" dirty="0"/>
          </a:p>
        </p:txBody>
      </p:sp>
      <p:sp>
        <p:nvSpPr>
          <p:cNvPr id="35" name="Text 33"/>
          <p:cNvSpPr/>
          <p:nvPr/>
        </p:nvSpPr>
        <p:spPr>
          <a:xfrm>
            <a:off x="7400211" y="7067550"/>
            <a:ext cx="64364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Summary and future directions.</a:t>
            </a:r>
            <a:endParaRPr lang="en-US" sz="13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2B3EF5-E0D0-DC10-2173-C6DD3C6B81AA}"/>
              </a:ext>
            </a:extLst>
          </p:cNvPr>
          <p:cNvSpPr/>
          <p:nvPr/>
        </p:nvSpPr>
        <p:spPr>
          <a:xfrm>
            <a:off x="12709003" y="7650866"/>
            <a:ext cx="1921397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428" y="444341"/>
            <a:ext cx="7471291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Introduction &amp; Motivation: Ensuring Crew Safety</a:t>
            </a:r>
            <a:endParaRPr lang="en-US" sz="28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CFF08-957F-17BF-2D79-01F69A791FF1}"/>
              </a:ext>
            </a:extLst>
          </p:cNvPr>
          <p:cNvGrpSpPr/>
          <p:nvPr/>
        </p:nvGrpSpPr>
        <p:grpSpPr>
          <a:xfrm>
            <a:off x="565429" y="1158359"/>
            <a:ext cx="8277630" cy="4745620"/>
            <a:chOff x="565428" y="1158359"/>
            <a:chExt cx="7282815" cy="1790574"/>
          </a:xfrm>
        </p:grpSpPr>
        <p:sp>
          <p:nvSpPr>
            <p:cNvPr id="3" name="Text 1"/>
            <p:cNvSpPr/>
            <p:nvPr/>
          </p:nvSpPr>
          <p:spPr>
            <a:xfrm>
              <a:off x="565428" y="1158359"/>
              <a:ext cx="7282815" cy="4136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buNone/>
              </a:pPr>
              <a:r>
                <a:rPr lang="en-US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The crew oxygen system is paramount for pilot and crew survival during critical events like sudden cabin depressurization at high altitudes. Its reliability is non-negotiable.</a:t>
              </a:r>
              <a:endParaRPr lang="en-US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565428" y="1688306"/>
              <a:ext cx="7282815" cy="5238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buNone/>
              </a:pPr>
              <a:r>
                <a:rPr lang="en-US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A tragic example highlights this: </a:t>
              </a:r>
              <a:r>
                <a:rPr lang="en-US" b="1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Helios Airways Flight 522 (2005)</a:t>
              </a:r>
              <a:r>
                <a:rPr lang="en-US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. A depressurization failure led to crew incapacitation, resulting in a devastating crash. This incident underscored the critical need for flawless oxygen system performance.</a:t>
              </a:r>
              <a:endParaRPr lang="en-US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565428" y="2328498"/>
              <a:ext cx="7282815" cy="6204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buNone/>
              </a:pPr>
              <a:r>
                <a:rPr lang="en-US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Our goal is to perform a </a:t>
              </a:r>
              <a:r>
                <a:rPr lang="en-US" b="1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Probabilistic Safety Assessment (PSA)</a:t>
              </a:r>
              <a:r>
                <a:rPr lang="en-US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 for a Boeing 737-like oxygen system. We aim to ensure its failure probability is less than </a:t>
              </a:r>
              <a:r>
                <a:rPr lang="en-US" dirty="0">
                  <a:solidFill>
                    <a:srgbClr val="1C9770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10⁻⁹ per flight hour</a:t>
              </a:r>
              <a:r>
                <a:rPr lang="en-US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, as mandated by FAA Part 25.1309 for catastrophic failures.</a:t>
              </a:r>
              <a:endParaRPr lang="en-US" dirty="0"/>
            </a:p>
          </p:txBody>
        </p:sp>
      </p:grp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535" y="113320"/>
            <a:ext cx="4745620" cy="47456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95CD111-93B7-0D7F-601E-44DF807289F5}"/>
              </a:ext>
            </a:extLst>
          </p:cNvPr>
          <p:cNvGrpSpPr/>
          <p:nvPr/>
        </p:nvGrpSpPr>
        <p:grpSpPr>
          <a:xfrm>
            <a:off x="9594650" y="4978831"/>
            <a:ext cx="4477824" cy="1877695"/>
            <a:chOff x="8171140" y="6053852"/>
            <a:chExt cx="5901333" cy="1789629"/>
          </a:xfrm>
        </p:grpSpPr>
        <p:sp>
          <p:nvSpPr>
            <p:cNvPr id="7" name="Text 4"/>
            <p:cNvSpPr/>
            <p:nvPr/>
          </p:nvSpPr>
          <p:spPr>
            <a:xfrm>
              <a:off x="8171140" y="6053852"/>
              <a:ext cx="5901333" cy="206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2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The roadmap for our analysis involves various techniques:</a:t>
              </a:r>
              <a:endParaRPr lang="en-US" sz="12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8171140" y="6376987"/>
              <a:ext cx="5901333" cy="206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2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Reliability Block Diagrams (RBD)</a:t>
              </a:r>
              <a:endParaRPr lang="en-US" sz="12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8171140" y="6628924"/>
              <a:ext cx="5901333" cy="206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2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Failure Mode, Effects, and Criticality Analysis (FMECA)</a:t>
              </a:r>
              <a:endParaRPr lang="en-US" sz="12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8171140" y="6880860"/>
              <a:ext cx="5901333" cy="206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2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Fault Tree Analysis (FTA)</a:t>
              </a:r>
              <a:endParaRPr lang="en-US" sz="12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8171140" y="7132796"/>
              <a:ext cx="5901333" cy="206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2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Monte Carlo Simulation</a:t>
              </a:r>
              <a:endParaRPr lang="en-US" sz="12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8171140" y="7384732"/>
              <a:ext cx="5901333" cy="206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2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Decision Analysis</a:t>
              </a:r>
              <a:endParaRPr lang="en-US" sz="12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8171140" y="7636669"/>
              <a:ext cx="5901333" cy="2068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2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First Order Reliability Method (FORM)</a:t>
              </a:r>
              <a:endParaRPr lang="en-US" sz="1200" dirty="0"/>
            </a:p>
          </p:txBody>
        </p:sp>
      </p:grp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11" y="8227100"/>
            <a:ext cx="161568" cy="1291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3BEA920-42C0-7D05-B195-42D1831C5746}"/>
              </a:ext>
            </a:extLst>
          </p:cNvPr>
          <p:cNvSpPr/>
          <p:nvPr/>
        </p:nvSpPr>
        <p:spPr>
          <a:xfrm>
            <a:off x="12709003" y="7650866"/>
            <a:ext cx="1921397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4F3252-683E-6A84-C58A-32FB01D2913C}"/>
              </a:ext>
            </a:extLst>
          </p:cNvPr>
          <p:cNvGrpSpPr/>
          <p:nvPr/>
        </p:nvGrpSpPr>
        <p:grpSpPr>
          <a:xfrm>
            <a:off x="694611" y="7216763"/>
            <a:ext cx="13499544" cy="549116"/>
            <a:chOff x="694611" y="7510046"/>
            <a:chExt cx="13499544" cy="549116"/>
          </a:xfrm>
        </p:grpSpPr>
        <p:sp>
          <p:nvSpPr>
            <p:cNvPr id="14" name="Shape 11"/>
            <p:cNvSpPr/>
            <p:nvPr/>
          </p:nvSpPr>
          <p:spPr>
            <a:xfrm>
              <a:off x="694611" y="7510046"/>
              <a:ext cx="13499544" cy="549116"/>
            </a:xfrm>
            <a:prstGeom prst="roundRect">
              <a:avLst>
                <a:gd name="adj" fmla="val 3531"/>
              </a:avLst>
            </a:prstGeom>
            <a:solidFill>
              <a:srgbClr val="FFB3B4"/>
            </a:solidFill>
            <a:ln/>
          </p:spPr>
          <p:txBody>
            <a:bodyPr/>
            <a:lstStyle/>
            <a:p>
              <a:endParaRPr lang="fa-IR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1114544" y="7671495"/>
              <a:ext cx="12950428" cy="2726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Ethical Note:</a:t>
              </a:r>
              <a:r>
                <a:rPr lang="en-US" sz="1400" dirty="0">
                  <a:solidFill>
                    <a:srgbClr val="000000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 As engineers, we bear the profound responsibility to prevent oversights that could lead to human casualties and significant financial losses.</a:t>
              </a:r>
              <a:endParaRPr lang="en-US" sz="14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164" y="434697"/>
            <a:ext cx="7375494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Foundational Concepts &amp; Literature Review</a:t>
            </a:r>
            <a:endParaRPr lang="en-US" sz="2800" b="1" dirty="0"/>
          </a:p>
        </p:txBody>
      </p:sp>
      <p:sp>
        <p:nvSpPr>
          <p:cNvPr id="3" name="Text 1"/>
          <p:cNvSpPr/>
          <p:nvPr/>
        </p:nvSpPr>
        <p:spPr>
          <a:xfrm>
            <a:off x="553164" y="1042154"/>
            <a:ext cx="13524071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Understanding the framework for aerospace safety.</a:t>
            </a:r>
            <a:endParaRPr lang="en-US" sz="14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FE00BD-2D73-AC40-3B1C-4B43B9D7A9CB}"/>
              </a:ext>
            </a:extLst>
          </p:cNvPr>
          <p:cNvGrpSpPr/>
          <p:nvPr/>
        </p:nvGrpSpPr>
        <p:grpSpPr>
          <a:xfrm>
            <a:off x="553164" y="1498521"/>
            <a:ext cx="6617494" cy="950476"/>
            <a:chOff x="553164" y="1498521"/>
            <a:chExt cx="6617494" cy="950476"/>
          </a:xfrm>
        </p:grpSpPr>
        <p:sp>
          <p:nvSpPr>
            <p:cNvPr id="4" name="Shape 2"/>
            <p:cNvSpPr/>
            <p:nvPr/>
          </p:nvSpPr>
          <p:spPr>
            <a:xfrm>
              <a:off x="553164" y="1498521"/>
              <a:ext cx="6617494" cy="950476"/>
            </a:xfrm>
            <a:prstGeom prst="roundRect">
              <a:avLst>
                <a:gd name="adj" fmla="val 1871"/>
              </a:avLst>
            </a:prstGeom>
            <a:solidFill>
              <a:srgbClr val="FFFFFF"/>
            </a:solidFill>
            <a:ln w="15240">
              <a:solidFill>
                <a:srgbClr val="D8D4D4"/>
              </a:solidFill>
              <a:prstDash val="solid"/>
            </a:ln>
          </p:spPr>
        </p:sp>
        <p:sp>
          <p:nvSpPr>
            <p:cNvPr id="5" name="Shape 3"/>
            <p:cNvSpPr/>
            <p:nvPr/>
          </p:nvSpPr>
          <p:spPr>
            <a:xfrm>
              <a:off x="553164" y="1498521"/>
              <a:ext cx="60960" cy="950476"/>
            </a:xfrm>
            <a:prstGeom prst="roundRect">
              <a:avLst>
                <a:gd name="adj" fmla="val 29173"/>
              </a:avLst>
            </a:prstGeom>
            <a:solidFill>
              <a:srgbClr val="1C9770"/>
            </a:solidFill>
            <a:ln/>
          </p:spPr>
        </p:sp>
        <p:sp>
          <p:nvSpPr>
            <p:cNvPr id="6" name="Text 4"/>
            <p:cNvSpPr/>
            <p:nvPr/>
          </p:nvSpPr>
          <p:spPr>
            <a:xfrm>
              <a:off x="747832" y="1632228"/>
              <a:ext cx="1481971" cy="1852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4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Reliability Defined</a:t>
              </a:r>
              <a:endParaRPr lang="en-US" sz="14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747832" y="1935956"/>
              <a:ext cx="6289119" cy="3793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The probability that a system will perform its intended function without failure for a specified period under given conditions.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A4F519-0EE6-5701-FDF9-4B5BC75C944E}"/>
              </a:ext>
            </a:extLst>
          </p:cNvPr>
          <p:cNvGrpSpPr/>
          <p:nvPr/>
        </p:nvGrpSpPr>
        <p:grpSpPr>
          <a:xfrm>
            <a:off x="553164" y="2567464"/>
            <a:ext cx="6617494" cy="998696"/>
            <a:chOff x="553164" y="2567464"/>
            <a:chExt cx="6617494" cy="760809"/>
          </a:xfrm>
        </p:grpSpPr>
        <p:sp>
          <p:nvSpPr>
            <p:cNvPr id="8" name="Shape 6"/>
            <p:cNvSpPr/>
            <p:nvPr/>
          </p:nvSpPr>
          <p:spPr>
            <a:xfrm>
              <a:off x="553164" y="2567464"/>
              <a:ext cx="6617494" cy="760809"/>
            </a:xfrm>
            <a:prstGeom prst="roundRect">
              <a:avLst>
                <a:gd name="adj" fmla="val 2337"/>
              </a:avLst>
            </a:prstGeom>
            <a:solidFill>
              <a:srgbClr val="FFFFFF"/>
            </a:solidFill>
            <a:ln w="15240">
              <a:solidFill>
                <a:srgbClr val="D8D4D4"/>
              </a:solidFill>
              <a:prstDash val="solid"/>
            </a:ln>
          </p:spPr>
        </p:sp>
        <p:sp>
          <p:nvSpPr>
            <p:cNvPr id="9" name="Shape 7"/>
            <p:cNvSpPr/>
            <p:nvPr/>
          </p:nvSpPr>
          <p:spPr>
            <a:xfrm>
              <a:off x="553164" y="2567464"/>
              <a:ext cx="60960" cy="760809"/>
            </a:xfrm>
            <a:prstGeom prst="roundRect">
              <a:avLst>
                <a:gd name="adj" fmla="val 29173"/>
              </a:avLst>
            </a:prstGeom>
            <a:solidFill>
              <a:srgbClr val="1C9770"/>
            </a:solidFill>
            <a:ln/>
          </p:spPr>
        </p:sp>
        <p:sp>
          <p:nvSpPr>
            <p:cNvPr id="10" name="Text 8"/>
            <p:cNvSpPr/>
            <p:nvPr/>
          </p:nvSpPr>
          <p:spPr>
            <a:xfrm>
              <a:off x="747832" y="2701171"/>
              <a:ext cx="1512451" cy="1852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4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Regulatory Mandates</a:t>
              </a:r>
              <a:endParaRPr lang="en-US" sz="14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747832" y="3004899"/>
              <a:ext cx="6289119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just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FAA AC 25.1309 and MIL-STD-882E dictate failure probabilities below </a:t>
              </a:r>
              <a:r>
                <a:rPr lang="en-US" sz="1050" dirty="0">
                  <a:solidFill>
                    <a:srgbClr val="1C9770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10⁻⁹</a:t>
              </a: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 for catastrophic events.</a:t>
              </a:r>
              <a:endParaRPr lang="en-US" sz="1050" dirty="0"/>
            </a:p>
          </p:txBody>
        </p:sp>
      </p:grp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rcRect t="16675"/>
          <a:stretch>
            <a:fillRect/>
          </a:stretch>
        </p:blipFill>
        <p:spPr>
          <a:xfrm>
            <a:off x="614124" y="3661831"/>
            <a:ext cx="5481876" cy="456776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3240B29-038A-132A-503F-833C1F873D7F}"/>
              </a:ext>
            </a:extLst>
          </p:cNvPr>
          <p:cNvGrpSpPr/>
          <p:nvPr/>
        </p:nvGrpSpPr>
        <p:grpSpPr>
          <a:xfrm>
            <a:off x="7467362" y="1498521"/>
            <a:ext cx="6617494" cy="2160140"/>
            <a:chOff x="7467362" y="1498521"/>
            <a:chExt cx="6617494" cy="1750576"/>
          </a:xfrm>
        </p:grpSpPr>
        <p:sp>
          <p:nvSpPr>
            <p:cNvPr id="13" name="Shape 10"/>
            <p:cNvSpPr/>
            <p:nvPr/>
          </p:nvSpPr>
          <p:spPr>
            <a:xfrm>
              <a:off x="7467362" y="1498521"/>
              <a:ext cx="6617494" cy="1750576"/>
            </a:xfrm>
            <a:prstGeom prst="roundRect">
              <a:avLst>
                <a:gd name="adj" fmla="val 1016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</p:sp>
        <p:sp>
          <p:nvSpPr>
            <p:cNvPr id="14" name="Shape 11"/>
            <p:cNvSpPr/>
            <p:nvPr/>
          </p:nvSpPr>
          <p:spPr>
            <a:xfrm>
              <a:off x="7474982" y="1506141"/>
              <a:ext cx="6602254" cy="347067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15" name="Text 12"/>
            <p:cNvSpPr/>
            <p:nvPr/>
          </p:nvSpPr>
          <p:spPr>
            <a:xfrm>
              <a:off x="7593568" y="1584841"/>
              <a:ext cx="2070021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RBD</a:t>
              </a:r>
              <a:endParaRPr lang="en-US" sz="105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9908143" y="1584841"/>
              <a:ext cx="4050625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Visualizes system components and their functional relationships.</a:t>
              </a:r>
              <a:endParaRPr lang="en-US" sz="1050" dirty="0"/>
            </a:p>
          </p:txBody>
        </p:sp>
        <p:sp>
          <p:nvSpPr>
            <p:cNvPr id="17" name="Shape 14"/>
            <p:cNvSpPr/>
            <p:nvPr/>
          </p:nvSpPr>
          <p:spPr>
            <a:xfrm>
              <a:off x="7474982" y="1853208"/>
              <a:ext cx="6602254" cy="347067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18" name="Text 15"/>
            <p:cNvSpPr/>
            <p:nvPr/>
          </p:nvSpPr>
          <p:spPr>
            <a:xfrm>
              <a:off x="7593568" y="1931908"/>
              <a:ext cx="2070021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FMECA</a:t>
              </a:r>
              <a:endParaRPr lang="en-US" sz="10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9908143" y="1931908"/>
              <a:ext cx="4050625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Identifies potential failure modes and their effects.</a:t>
              </a:r>
              <a:endParaRPr lang="en-US" sz="1050" dirty="0"/>
            </a:p>
          </p:txBody>
        </p:sp>
        <p:sp>
          <p:nvSpPr>
            <p:cNvPr id="20" name="Shape 17"/>
            <p:cNvSpPr/>
            <p:nvPr/>
          </p:nvSpPr>
          <p:spPr>
            <a:xfrm>
              <a:off x="7474982" y="2200275"/>
              <a:ext cx="6602254" cy="347067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21" name="Text 18"/>
            <p:cNvSpPr/>
            <p:nvPr/>
          </p:nvSpPr>
          <p:spPr>
            <a:xfrm>
              <a:off x="7593568" y="2278975"/>
              <a:ext cx="2070021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FTA</a:t>
              </a:r>
              <a:endParaRPr lang="en-US" sz="1050" dirty="0"/>
            </a:p>
          </p:txBody>
        </p:sp>
        <p:sp>
          <p:nvSpPr>
            <p:cNvPr id="22" name="Text 19"/>
            <p:cNvSpPr/>
            <p:nvPr/>
          </p:nvSpPr>
          <p:spPr>
            <a:xfrm>
              <a:off x="9908143" y="2278975"/>
              <a:ext cx="4050625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Top-down, deductive failure analysis.</a:t>
              </a:r>
              <a:endParaRPr lang="en-US" sz="1050" dirty="0"/>
            </a:p>
          </p:txBody>
        </p:sp>
        <p:sp>
          <p:nvSpPr>
            <p:cNvPr id="23" name="Shape 20"/>
            <p:cNvSpPr/>
            <p:nvPr/>
          </p:nvSpPr>
          <p:spPr>
            <a:xfrm>
              <a:off x="7474982" y="2547342"/>
              <a:ext cx="6602254" cy="347067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24" name="Text 21"/>
            <p:cNvSpPr/>
            <p:nvPr/>
          </p:nvSpPr>
          <p:spPr>
            <a:xfrm>
              <a:off x="7593568" y="2626043"/>
              <a:ext cx="2070021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Monte Carlo</a:t>
              </a:r>
              <a:endParaRPr lang="en-US" sz="1050" dirty="0"/>
            </a:p>
          </p:txBody>
        </p:sp>
        <p:sp>
          <p:nvSpPr>
            <p:cNvPr id="25" name="Text 22"/>
            <p:cNvSpPr/>
            <p:nvPr/>
          </p:nvSpPr>
          <p:spPr>
            <a:xfrm>
              <a:off x="9908143" y="2626043"/>
              <a:ext cx="4050625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Simulates outcomes based on random sampling.</a:t>
              </a:r>
              <a:endParaRPr lang="en-US" sz="1050" dirty="0"/>
            </a:p>
          </p:txBody>
        </p:sp>
        <p:sp>
          <p:nvSpPr>
            <p:cNvPr id="26" name="Shape 23"/>
            <p:cNvSpPr/>
            <p:nvPr/>
          </p:nvSpPr>
          <p:spPr>
            <a:xfrm>
              <a:off x="7474982" y="2894409"/>
              <a:ext cx="6602254" cy="347067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27" name="Text 24"/>
            <p:cNvSpPr/>
            <p:nvPr/>
          </p:nvSpPr>
          <p:spPr>
            <a:xfrm>
              <a:off x="7593568" y="2973110"/>
              <a:ext cx="2070021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Decision Analysis</a:t>
              </a:r>
              <a:endParaRPr lang="en-US" sz="1050" dirty="0"/>
            </a:p>
          </p:txBody>
        </p:sp>
        <p:sp>
          <p:nvSpPr>
            <p:cNvPr id="28" name="Text 25"/>
            <p:cNvSpPr/>
            <p:nvPr/>
          </p:nvSpPr>
          <p:spPr>
            <a:xfrm>
              <a:off x="9908143" y="2973110"/>
              <a:ext cx="4050625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50"/>
                </a:lnSpc>
                <a:buNone/>
              </a:pPr>
              <a:r>
                <a:rPr lang="en-US" sz="105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Structured approach to evaluate choices under uncertainty.</a:t>
              </a:r>
              <a:endParaRPr lang="en-US" sz="105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BA9D4E-04AB-1A1C-48D8-DA3136F2D1E0}"/>
              </a:ext>
            </a:extLst>
          </p:cNvPr>
          <p:cNvGrpSpPr/>
          <p:nvPr/>
        </p:nvGrpSpPr>
        <p:grpSpPr>
          <a:xfrm>
            <a:off x="6530341" y="4312210"/>
            <a:ext cx="7554515" cy="1981200"/>
            <a:chOff x="7467362" y="3382447"/>
            <a:chExt cx="6617494" cy="1137880"/>
          </a:xfrm>
        </p:grpSpPr>
        <p:sp>
          <p:nvSpPr>
            <p:cNvPr id="29" name="Text 26"/>
            <p:cNvSpPr/>
            <p:nvPr/>
          </p:nvSpPr>
          <p:spPr>
            <a:xfrm>
              <a:off x="7467362" y="3382447"/>
              <a:ext cx="6617494" cy="37933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ct val="150000"/>
                </a:lnSpc>
                <a:buNone/>
              </a:pPr>
              <a:r>
                <a:rPr lang="en-US" sz="14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Reliability data was sourced from industry standards like OREDA and MIL. We categorized the oxygen system into three key components:</a:t>
              </a:r>
              <a:endParaRPr lang="en-US" sz="1400" dirty="0"/>
            </a:p>
          </p:txBody>
        </p:sp>
        <p:sp>
          <p:nvSpPr>
            <p:cNvPr id="30" name="Text 27"/>
            <p:cNvSpPr/>
            <p:nvPr/>
          </p:nvSpPr>
          <p:spPr>
            <a:xfrm>
              <a:off x="7467362" y="3868460"/>
              <a:ext cx="6617494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Storage &amp; Control:</a:t>
              </a:r>
              <a:r>
                <a:rPr lang="en-US" sz="14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 Cylinders, valves, regulators.</a:t>
              </a:r>
              <a:endParaRPr lang="en-US" sz="1400" dirty="0"/>
            </a:p>
          </p:txBody>
        </p:sp>
        <p:sp>
          <p:nvSpPr>
            <p:cNvPr id="31" name="Text 28"/>
            <p:cNvSpPr/>
            <p:nvPr/>
          </p:nvSpPr>
          <p:spPr>
            <a:xfrm>
              <a:off x="7467362" y="4099560"/>
              <a:ext cx="6617494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Distribution &amp; Delivery:</a:t>
              </a:r>
              <a:r>
                <a:rPr lang="en-US" sz="14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 Tubing, masks, deployment mechanisms.</a:t>
              </a:r>
              <a:endParaRPr lang="en-US" sz="1400" dirty="0"/>
            </a:p>
          </p:txBody>
        </p:sp>
        <p:sp>
          <p:nvSpPr>
            <p:cNvPr id="32" name="Text 29"/>
            <p:cNvSpPr/>
            <p:nvPr/>
          </p:nvSpPr>
          <p:spPr>
            <a:xfrm>
              <a:off x="7467362" y="4330660"/>
              <a:ext cx="6617494" cy="1896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50"/>
                </a:lnSpc>
                <a:buSzPct val="100000"/>
                <a:buChar char="•"/>
              </a:pPr>
              <a:r>
                <a:rPr lang="en-US" sz="1400" b="1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User Detection &amp; Usage:</a:t>
              </a:r>
              <a:r>
                <a:rPr lang="en-US" sz="14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 Pressure sensors, mask activation.</a:t>
              </a:r>
              <a:endParaRPr lang="en-US" sz="140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58AB9-480B-4865-CC2F-DD4ED840D169}"/>
              </a:ext>
            </a:extLst>
          </p:cNvPr>
          <p:cNvSpPr/>
          <p:nvPr/>
        </p:nvSpPr>
        <p:spPr>
          <a:xfrm>
            <a:off x="12709003" y="7650866"/>
            <a:ext cx="1921397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0715" y="359807"/>
            <a:ext cx="5411153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Modeling &amp; Reliability Prediction</a:t>
            </a:r>
            <a:endParaRPr lang="en-US" sz="2800" b="1" dirty="0"/>
          </a:p>
        </p:txBody>
      </p:sp>
      <p:sp>
        <p:nvSpPr>
          <p:cNvPr id="3" name="Text 1"/>
          <p:cNvSpPr/>
          <p:nvPr/>
        </p:nvSpPr>
        <p:spPr>
          <a:xfrm>
            <a:off x="300715" y="930474"/>
            <a:ext cx="6669781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Deconstructing the oxygen system into its operational components.</a:t>
            </a:r>
            <a:endParaRPr lang="en-US" sz="11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4EEE6B-2E28-7B88-CD80-80CE1CF018EA}"/>
              </a:ext>
            </a:extLst>
          </p:cNvPr>
          <p:cNvGrpSpPr/>
          <p:nvPr/>
        </p:nvGrpSpPr>
        <p:grpSpPr>
          <a:xfrm>
            <a:off x="300715" y="1359099"/>
            <a:ext cx="6579751" cy="864156"/>
            <a:chOff x="599599" y="1470422"/>
            <a:chExt cx="6579751" cy="864156"/>
          </a:xfrm>
        </p:grpSpPr>
        <p:sp>
          <p:nvSpPr>
            <p:cNvPr id="4" name="Shape 2"/>
            <p:cNvSpPr/>
            <p:nvPr/>
          </p:nvSpPr>
          <p:spPr>
            <a:xfrm>
              <a:off x="599599" y="1470422"/>
              <a:ext cx="445413" cy="864156"/>
            </a:xfrm>
            <a:prstGeom prst="roundRect">
              <a:avLst>
                <a:gd name="adj" fmla="val 360063"/>
              </a:avLst>
            </a:prstGeom>
            <a:solidFill>
              <a:srgbClr val="F2EEEE"/>
            </a:solidFill>
            <a:ln/>
          </p:spPr>
        </p:sp>
        <p:sp>
          <p:nvSpPr>
            <p:cNvPr id="5" name="Text 3"/>
            <p:cNvSpPr/>
            <p:nvPr/>
          </p:nvSpPr>
          <p:spPr>
            <a:xfrm>
              <a:off x="738783" y="1798082"/>
              <a:ext cx="167045" cy="2087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1</a:t>
              </a:r>
              <a:endParaRPr lang="en-US" sz="16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1156335" y="1581745"/>
              <a:ext cx="1392079" cy="1739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RBD Structure</a:t>
              </a:r>
              <a:endParaRPr lang="en-US" sz="12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156335" y="1867019"/>
              <a:ext cx="6023015" cy="3562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1400"/>
                </a:lnSpc>
                <a:buNone/>
              </a:pPr>
              <a:r>
                <a:rPr lang="en-US" sz="10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We developed a Reliability Block Diagram (RBD) categorizing the system into three main subsystems: Storage &amp; Control, Distribution &amp; Delivery, and User Detection &amp; Usage.</a:t>
              </a:r>
              <a:endParaRPr lang="en-US" sz="10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288567-726D-15C2-E5CC-8BD31E971F0A}"/>
              </a:ext>
            </a:extLst>
          </p:cNvPr>
          <p:cNvGrpSpPr/>
          <p:nvPr/>
        </p:nvGrpSpPr>
        <p:grpSpPr>
          <a:xfrm>
            <a:off x="300715" y="2334578"/>
            <a:ext cx="6579751" cy="864156"/>
            <a:chOff x="599599" y="2445901"/>
            <a:chExt cx="6579751" cy="864156"/>
          </a:xfrm>
        </p:grpSpPr>
        <p:sp>
          <p:nvSpPr>
            <p:cNvPr id="8" name="Shape 6"/>
            <p:cNvSpPr/>
            <p:nvPr/>
          </p:nvSpPr>
          <p:spPr>
            <a:xfrm>
              <a:off x="599599" y="2445901"/>
              <a:ext cx="445413" cy="864156"/>
            </a:xfrm>
            <a:prstGeom prst="roundRect">
              <a:avLst>
                <a:gd name="adj" fmla="val 360063"/>
              </a:avLst>
            </a:prstGeom>
            <a:solidFill>
              <a:srgbClr val="F2EEEE"/>
            </a:solidFill>
            <a:ln/>
          </p:spPr>
        </p:sp>
        <p:sp>
          <p:nvSpPr>
            <p:cNvPr id="9" name="Text 7"/>
            <p:cNvSpPr/>
            <p:nvPr/>
          </p:nvSpPr>
          <p:spPr>
            <a:xfrm>
              <a:off x="738783" y="2773561"/>
              <a:ext cx="167045" cy="2087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2</a:t>
              </a:r>
              <a:endParaRPr lang="en-US" sz="160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1156335" y="2557224"/>
              <a:ext cx="1392079" cy="1739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Failure Rate Data</a:t>
              </a:r>
              <a:endParaRPr lang="en-US" sz="12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1156335" y="2842498"/>
              <a:ext cx="6023015" cy="3562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1400"/>
                </a:lnSpc>
                <a:buNone/>
              </a:pPr>
              <a:r>
                <a:rPr lang="en-US" sz="10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Component failure rates were derived from an Excel file, utilizing both Exponential and Weibull distributions as appropriate.</a:t>
              </a:r>
              <a:endParaRPr lang="en-US" sz="10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D863A6-A9DD-6B49-06C2-A9D66D14630B}"/>
              </a:ext>
            </a:extLst>
          </p:cNvPr>
          <p:cNvGrpSpPr/>
          <p:nvPr/>
        </p:nvGrpSpPr>
        <p:grpSpPr>
          <a:xfrm>
            <a:off x="300715" y="3310057"/>
            <a:ext cx="6579751" cy="686038"/>
            <a:chOff x="599599" y="3421380"/>
            <a:chExt cx="6579751" cy="686038"/>
          </a:xfrm>
        </p:grpSpPr>
        <p:sp>
          <p:nvSpPr>
            <p:cNvPr id="12" name="Shape 10"/>
            <p:cNvSpPr/>
            <p:nvPr/>
          </p:nvSpPr>
          <p:spPr>
            <a:xfrm>
              <a:off x="599599" y="3421380"/>
              <a:ext cx="445413" cy="686038"/>
            </a:xfrm>
            <a:prstGeom prst="roundRect">
              <a:avLst>
                <a:gd name="adj" fmla="val 360063"/>
              </a:avLst>
            </a:prstGeom>
            <a:solidFill>
              <a:srgbClr val="F2EEEE"/>
            </a:solidFill>
            <a:ln/>
          </p:spPr>
        </p:sp>
        <p:sp>
          <p:nvSpPr>
            <p:cNvPr id="13" name="Text 11"/>
            <p:cNvSpPr/>
            <p:nvPr/>
          </p:nvSpPr>
          <p:spPr>
            <a:xfrm>
              <a:off x="738783" y="3659981"/>
              <a:ext cx="167045" cy="2087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3</a:t>
              </a:r>
              <a:endParaRPr lang="en-US" sz="16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1156335" y="3532703"/>
              <a:ext cx="1450658" cy="1739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Reliability Calculation</a:t>
              </a:r>
              <a:endParaRPr lang="en-US" sz="12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1156335" y="3817977"/>
              <a:ext cx="6023015" cy="1781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0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Our calculations indicated a failure probability of approximately </a:t>
              </a:r>
              <a:r>
                <a:rPr lang="en-US" sz="1000" dirty="0">
                  <a:solidFill>
                    <a:srgbClr val="F44444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5e-5</a:t>
              </a:r>
              <a:r>
                <a:rPr lang="en-US" sz="10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 over 50,000 flight hours.</a:t>
              </a:r>
              <a:endParaRPr lang="en-US" sz="1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36CCB0-1B06-D04F-F121-F95DD0D638DE}"/>
              </a:ext>
            </a:extLst>
          </p:cNvPr>
          <p:cNvGrpSpPr/>
          <p:nvPr/>
        </p:nvGrpSpPr>
        <p:grpSpPr>
          <a:xfrm>
            <a:off x="300715" y="4148274"/>
            <a:ext cx="6579751" cy="864156"/>
            <a:chOff x="599599" y="4218742"/>
            <a:chExt cx="6579751" cy="864156"/>
          </a:xfrm>
        </p:grpSpPr>
        <p:sp>
          <p:nvSpPr>
            <p:cNvPr id="16" name="Shape 14"/>
            <p:cNvSpPr/>
            <p:nvPr/>
          </p:nvSpPr>
          <p:spPr>
            <a:xfrm>
              <a:off x="599599" y="4218742"/>
              <a:ext cx="445413" cy="864156"/>
            </a:xfrm>
            <a:prstGeom prst="roundRect">
              <a:avLst>
                <a:gd name="adj" fmla="val 360063"/>
              </a:avLst>
            </a:prstGeom>
            <a:solidFill>
              <a:srgbClr val="F2EEEE"/>
            </a:solidFill>
            <a:ln/>
          </p:spPr>
        </p:sp>
        <p:sp>
          <p:nvSpPr>
            <p:cNvPr id="17" name="Text 15"/>
            <p:cNvSpPr/>
            <p:nvPr/>
          </p:nvSpPr>
          <p:spPr>
            <a:xfrm>
              <a:off x="738783" y="4546402"/>
              <a:ext cx="167045" cy="20871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4</a:t>
              </a:r>
              <a:endParaRPr lang="en-US" sz="1600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1156335" y="4330065"/>
              <a:ext cx="1392079" cy="1739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464646"/>
                  </a:solidFill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Critical Finding</a:t>
              </a:r>
              <a:endParaRPr lang="en-US" sz="12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1156335" y="4615339"/>
              <a:ext cx="6023015" cy="3562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1400"/>
                </a:lnSpc>
                <a:buNone/>
              </a:pPr>
              <a:r>
                <a:rPr lang="en-US" sz="10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This baseline failure probability </a:t>
              </a:r>
              <a:r>
                <a:rPr lang="en-US" sz="1000" dirty="0">
                  <a:solidFill>
                    <a:srgbClr val="F44444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significantly exceeds</a:t>
              </a:r>
              <a:r>
                <a:rPr lang="en-US" sz="1000" dirty="0">
                  <a:solidFill>
                    <a:srgbClr val="464646"/>
                  </a:solidFill>
                  <a:latin typeface="Inter Medium" pitchFamily="34" charset="0"/>
                  <a:ea typeface="Inter Medium" pitchFamily="34" charset="-122"/>
                  <a:cs typeface="Inter Medium" pitchFamily="34" charset="-120"/>
                </a:rPr>
                <a:t> the FAA's strict 10⁻⁹ threshold, highlighting an urgent need for improvements.</a:t>
              </a:r>
              <a:endParaRPr lang="en-US" sz="1000" dirty="0"/>
            </a:p>
          </p:txBody>
        </p:sp>
      </p:grpSp>
      <p:sp>
        <p:nvSpPr>
          <p:cNvPr id="22" name="Text 18"/>
          <p:cNvSpPr/>
          <p:nvPr/>
        </p:nvSpPr>
        <p:spPr>
          <a:xfrm>
            <a:off x="791142" y="6832048"/>
            <a:ext cx="6579751" cy="355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initial assessment reveals a substantial gap between current reliability and regulatory requirements.</a:t>
            </a:r>
            <a:endParaRPr lang="en-US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BB2E10-3241-6194-CE3E-7F7242096CD1}"/>
              </a:ext>
            </a:extLst>
          </p:cNvPr>
          <p:cNvSpPr/>
          <p:nvPr/>
        </p:nvSpPr>
        <p:spPr>
          <a:xfrm>
            <a:off x="12709003" y="7650866"/>
            <a:ext cx="1921397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D1507BF5-DD12-7163-AA7F-734A245132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96185"/>
                  </p:ext>
                </p:extLst>
              </p:nvPr>
            </p:nvGraphicFramePr>
            <p:xfrm>
              <a:off x="7743717" y="4864046"/>
              <a:ext cx="6246254" cy="204469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2194560">
                      <a:extLst>
                        <a:ext uri="{9D8B030D-6E8A-4147-A177-3AD203B41FA5}">
                          <a16:colId xmlns:a16="http://schemas.microsoft.com/office/drawing/2014/main" val="1165894627"/>
                        </a:ext>
                      </a:extLst>
                    </a:gridCol>
                    <a:gridCol w="1575710">
                      <a:extLst>
                        <a:ext uri="{9D8B030D-6E8A-4147-A177-3AD203B41FA5}">
                          <a16:colId xmlns:a16="http://schemas.microsoft.com/office/drawing/2014/main" val="1289951495"/>
                        </a:ext>
                      </a:extLst>
                    </a:gridCol>
                    <a:gridCol w="721360">
                      <a:extLst>
                        <a:ext uri="{9D8B030D-6E8A-4147-A177-3AD203B41FA5}">
                          <a16:colId xmlns:a16="http://schemas.microsoft.com/office/drawing/2014/main" val="947079832"/>
                        </a:ext>
                      </a:extLst>
                    </a:gridCol>
                    <a:gridCol w="1754624">
                      <a:extLst>
                        <a:ext uri="{9D8B030D-6E8A-4147-A177-3AD203B41FA5}">
                          <a16:colId xmlns:a16="http://schemas.microsoft.com/office/drawing/2014/main" val="1961606354"/>
                        </a:ext>
                      </a:extLst>
                    </a:gridCol>
                  </a:tblGrid>
                  <a:tr h="190028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Component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Failure rate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 (1/hour)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 err="1">
                              <a:effectLst/>
                            </a:rPr>
                            <a:t>Distribu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Reference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49156228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Oxygen Cylinder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Exp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MIL-HDBK-217F Sec. 12.2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18300794"/>
                      </a:ext>
                    </a:extLst>
                  </a:tr>
                  <a:tr h="234773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Pressure Transducer/Gauge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0.0055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MIL-HDBK-217F Sec. 6.11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6221114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Manual Isolation Valve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MIL-HDBK-217F Sec. 13.1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4690046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Storage Regulator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0.0022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MIL-HDBK-217F Sec. 6.10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48783015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Supply Lines/Manifold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0.00005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MIL-HDBK-217F Sec. 17.1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85236991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Face Masks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0.10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MIL-HDBK-217F Sec. 23.1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56196109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Human errors (using face mask)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33912943"/>
                      </a:ext>
                    </a:extLst>
                  </a:tr>
                  <a:tr h="190028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Storage box assembly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0.00001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37746019"/>
                      </a:ext>
                    </a:extLst>
                  </a:tr>
                  <a:tr h="190028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Toxic gas sensor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0.000001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966267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D1507BF5-DD12-7163-AA7F-734A245132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96185"/>
                  </p:ext>
                </p:extLst>
              </p:nvPr>
            </p:nvGraphicFramePr>
            <p:xfrm>
              <a:off x="7743717" y="4864046"/>
              <a:ext cx="6246254" cy="2044691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2194560">
                      <a:extLst>
                        <a:ext uri="{9D8B030D-6E8A-4147-A177-3AD203B41FA5}">
                          <a16:colId xmlns:a16="http://schemas.microsoft.com/office/drawing/2014/main" val="1165894627"/>
                        </a:ext>
                      </a:extLst>
                    </a:gridCol>
                    <a:gridCol w="1575710">
                      <a:extLst>
                        <a:ext uri="{9D8B030D-6E8A-4147-A177-3AD203B41FA5}">
                          <a16:colId xmlns:a16="http://schemas.microsoft.com/office/drawing/2014/main" val="1289951495"/>
                        </a:ext>
                      </a:extLst>
                    </a:gridCol>
                    <a:gridCol w="721360">
                      <a:extLst>
                        <a:ext uri="{9D8B030D-6E8A-4147-A177-3AD203B41FA5}">
                          <a16:colId xmlns:a16="http://schemas.microsoft.com/office/drawing/2014/main" val="947079832"/>
                        </a:ext>
                      </a:extLst>
                    </a:gridCol>
                    <a:gridCol w="1754624">
                      <a:extLst>
                        <a:ext uri="{9D8B030D-6E8A-4147-A177-3AD203B41FA5}">
                          <a16:colId xmlns:a16="http://schemas.microsoft.com/office/drawing/2014/main" val="1961606354"/>
                        </a:ext>
                      </a:extLst>
                    </a:gridCol>
                  </a:tblGrid>
                  <a:tr h="190028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Component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38996" t="-19355" r="-157143" b="-10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 err="1">
                              <a:effectLst/>
                            </a:rPr>
                            <a:t>Distribu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Reference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49156228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Oxygen Cylinder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Exp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MIL-HDBK-217F Sec. 12.2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18300794"/>
                      </a:ext>
                    </a:extLst>
                  </a:tr>
                  <a:tr h="234773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Pressure Transducer/Gauge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0.0055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MIL-HDBK-217F Sec. 6.11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6221114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Manual Isolation Valve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0.0059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MIL-HDBK-217F Sec. 13.1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4690046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Storage Regulator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0.0022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MIL-HDBK-217F Sec. 6.10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48783015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Supply Lines/Manifold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0.00005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MIL-HDBK-217F Sec. 17.1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85236991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Face Masks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0.10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MIL-HDBK-217F Sec. 23.1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56196109"/>
                      </a:ext>
                    </a:extLst>
                  </a:tr>
                  <a:tr h="206639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Human errors (using face mask)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33912943"/>
                      </a:ext>
                    </a:extLst>
                  </a:tr>
                  <a:tr h="190028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Storage box assembly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0.00001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37746019"/>
                      </a:ext>
                    </a:extLst>
                  </a:tr>
                  <a:tr h="190028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Toxic gas sensor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0.000001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2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Exp</a:t>
                          </a:r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9662672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479DE1BA-9D53-E7AF-7395-2B6E7DC96012}"/>
              </a:ext>
            </a:extLst>
          </p:cNvPr>
          <p:cNvGrpSpPr/>
          <p:nvPr/>
        </p:nvGrpSpPr>
        <p:grpSpPr>
          <a:xfrm>
            <a:off x="7812691" y="346516"/>
            <a:ext cx="6177280" cy="1043282"/>
            <a:chOff x="8050426" y="288928"/>
            <a:chExt cx="6177280" cy="104328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67473C1-A68C-C3F9-3C80-24E83DA4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5960" t="23871" r="9192" b="63272"/>
            <a:stretch>
              <a:fillRect/>
            </a:stretch>
          </p:blipFill>
          <p:spPr>
            <a:xfrm>
              <a:off x="8050426" y="512277"/>
              <a:ext cx="6177280" cy="819933"/>
            </a:xfrm>
            <a:prstGeom prst="rect">
              <a:avLst/>
            </a:prstGeom>
          </p:spPr>
        </p:pic>
        <p:sp>
          <p:nvSpPr>
            <p:cNvPr id="58" name="Text 4">
              <a:extLst>
                <a:ext uri="{FF2B5EF4-FFF2-40B4-BE49-F238E27FC236}">
                  <a16:creationId xmlns:a16="http://schemas.microsoft.com/office/drawing/2014/main" id="{58756CEB-F77D-DCD5-A610-370507D404C5}"/>
                </a:ext>
              </a:extLst>
            </p:cNvPr>
            <p:cNvSpPr/>
            <p:nvPr/>
          </p:nvSpPr>
          <p:spPr>
            <a:xfrm>
              <a:off x="10443030" y="288928"/>
              <a:ext cx="1392079" cy="1739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200" b="1" dirty="0"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System’s RBD</a:t>
              </a:r>
              <a:endParaRPr lang="en-US" sz="1200" b="1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DE28F8F-624D-3BA5-2CD9-51A6990642D9}"/>
              </a:ext>
            </a:extLst>
          </p:cNvPr>
          <p:cNvGrpSpPr/>
          <p:nvPr/>
        </p:nvGrpSpPr>
        <p:grpSpPr>
          <a:xfrm>
            <a:off x="7434336" y="1518861"/>
            <a:ext cx="6958329" cy="980618"/>
            <a:chOff x="7659903" y="1502671"/>
            <a:chExt cx="6958329" cy="980618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275FB319-A45E-316A-E030-7E18DC608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609" t="25556" r="1313" b="60354"/>
            <a:stretch>
              <a:fillRect/>
            </a:stretch>
          </p:blipFill>
          <p:spPr>
            <a:xfrm>
              <a:off x="7659903" y="1694753"/>
              <a:ext cx="6958329" cy="788536"/>
            </a:xfrm>
            <a:prstGeom prst="rect">
              <a:avLst/>
            </a:prstGeom>
          </p:spPr>
        </p:pic>
        <p:sp>
          <p:nvSpPr>
            <p:cNvPr id="59" name="Text 4">
              <a:extLst>
                <a:ext uri="{FF2B5EF4-FFF2-40B4-BE49-F238E27FC236}">
                  <a16:creationId xmlns:a16="http://schemas.microsoft.com/office/drawing/2014/main" id="{6A0452AE-E9CE-99E1-24BB-421706311145}"/>
                </a:ext>
              </a:extLst>
            </p:cNvPr>
            <p:cNvSpPr/>
            <p:nvPr/>
          </p:nvSpPr>
          <p:spPr>
            <a:xfrm>
              <a:off x="10455196" y="1502671"/>
              <a:ext cx="1392079" cy="1739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200" b="1" dirty="0"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Storage &amp; Control RBD</a:t>
              </a:r>
              <a:endParaRPr lang="en-US" sz="1200" b="1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933C4A-0920-4180-09EC-486A79691C60}"/>
              </a:ext>
            </a:extLst>
          </p:cNvPr>
          <p:cNvGrpSpPr/>
          <p:nvPr/>
        </p:nvGrpSpPr>
        <p:grpSpPr>
          <a:xfrm>
            <a:off x="7446503" y="2615208"/>
            <a:ext cx="6958329" cy="973880"/>
            <a:chOff x="7659903" y="2521737"/>
            <a:chExt cx="6958329" cy="97388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36F23126-6EF9-8227-B125-C9A3337DF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778" t="38061" r="47620" b="46999"/>
            <a:stretch>
              <a:fillRect/>
            </a:stretch>
          </p:blipFill>
          <p:spPr>
            <a:xfrm>
              <a:off x="7659903" y="2699139"/>
              <a:ext cx="6958329" cy="796478"/>
            </a:xfrm>
            <a:prstGeom prst="rect">
              <a:avLst/>
            </a:prstGeom>
          </p:spPr>
        </p:pic>
        <p:sp>
          <p:nvSpPr>
            <p:cNvPr id="60" name="Text 4">
              <a:extLst>
                <a:ext uri="{FF2B5EF4-FFF2-40B4-BE49-F238E27FC236}">
                  <a16:creationId xmlns:a16="http://schemas.microsoft.com/office/drawing/2014/main" id="{BC0E2153-D495-E8F3-1AF2-0FC82A8303E7}"/>
                </a:ext>
              </a:extLst>
            </p:cNvPr>
            <p:cNvSpPr/>
            <p:nvPr/>
          </p:nvSpPr>
          <p:spPr>
            <a:xfrm>
              <a:off x="10443029" y="2521737"/>
              <a:ext cx="1392079" cy="1739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200" b="1" dirty="0"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Distribution &amp; Delivery RBD</a:t>
              </a:r>
              <a:endParaRPr lang="en-US" sz="1200" b="1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868B3D7-0E42-727A-06CB-5EF3F7C940C9}"/>
              </a:ext>
            </a:extLst>
          </p:cNvPr>
          <p:cNvGrpSpPr/>
          <p:nvPr/>
        </p:nvGrpSpPr>
        <p:grpSpPr>
          <a:xfrm>
            <a:off x="7422166" y="3684894"/>
            <a:ext cx="6958329" cy="963962"/>
            <a:chOff x="7659902" y="3487916"/>
            <a:chExt cx="6958329" cy="963962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5875D2C5-95C5-90F4-8073-30A9FDA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326" t="33997" b="51527"/>
            <a:stretch>
              <a:fillRect/>
            </a:stretch>
          </p:blipFill>
          <p:spPr>
            <a:xfrm>
              <a:off x="7659902" y="3663049"/>
              <a:ext cx="6958329" cy="788829"/>
            </a:xfrm>
            <a:prstGeom prst="rect">
              <a:avLst/>
            </a:prstGeom>
          </p:spPr>
        </p:pic>
        <p:sp>
          <p:nvSpPr>
            <p:cNvPr id="61" name="Text 4">
              <a:extLst>
                <a:ext uri="{FF2B5EF4-FFF2-40B4-BE49-F238E27FC236}">
                  <a16:creationId xmlns:a16="http://schemas.microsoft.com/office/drawing/2014/main" id="{7E32F2E3-7962-F8CC-321E-4C23A65757B7}"/>
                </a:ext>
              </a:extLst>
            </p:cNvPr>
            <p:cNvSpPr/>
            <p:nvPr/>
          </p:nvSpPr>
          <p:spPr>
            <a:xfrm>
              <a:off x="10443029" y="3487916"/>
              <a:ext cx="1392079" cy="1739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50"/>
                </a:lnSpc>
                <a:buNone/>
              </a:pPr>
              <a:r>
                <a:rPr lang="en-US" sz="1200" b="1" dirty="0">
                  <a:latin typeface="DM Sans Semi Bold" pitchFamily="34" charset="0"/>
                  <a:ea typeface="DM Sans Semi Bold" pitchFamily="34" charset="-122"/>
                  <a:cs typeface="DM Sans Semi Bold" pitchFamily="34" charset="-120"/>
                </a:rPr>
                <a:t>User Usage &amp; Detection RBD</a:t>
              </a:r>
              <a:endParaRPr lang="en-US" sz="1200" b="1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F8B090-93B3-DF4D-7A03-1F14A6523216}"/>
              </a:ext>
            </a:extLst>
          </p:cNvPr>
          <p:cNvGrpSpPr/>
          <p:nvPr/>
        </p:nvGrpSpPr>
        <p:grpSpPr>
          <a:xfrm>
            <a:off x="746128" y="5581106"/>
            <a:ext cx="6669780" cy="1093349"/>
            <a:chOff x="1041461" y="5998139"/>
            <a:chExt cx="5411153" cy="10933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ED54604-366B-C20E-168C-7D3A40FEE986}"/>
                    </a:ext>
                  </a:extLst>
                </p:cNvPr>
                <p:cNvSpPr txBox="1"/>
                <p:nvPr/>
              </p:nvSpPr>
              <p:spPr>
                <a:xfrm>
                  <a:off x="1041461" y="5998139"/>
                  <a:ext cx="5411153" cy="1093349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01251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9</m:t>
                            </m:r>
                          </m:sup>
                        </m:s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5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5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orderBox>
                          <m:borderBoxPr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borderBox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25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&gt;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borderBox>
                      </m:oMath>
                    </m:oMathPara>
                  </a14:m>
                  <a:endPara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ED54604-366B-C20E-168C-7D3A40FEE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461" y="5998139"/>
                  <a:ext cx="5411153" cy="1093349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a-I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5E3D198-0F40-B14F-0FC8-62B956B2A4A5}"/>
                </a:ext>
              </a:extLst>
            </p:cNvPr>
            <p:cNvSpPr/>
            <p:nvPr/>
          </p:nvSpPr>
          <p:spPr>
            <a:xfrm>
              <a:off x="1041461" y="5998139"/>
              <a:ext cx="161246" cy="1086804"/>
            </a:xfrm>
            <a:prstGeom prst="roundRect">
              <a:avLst>
                <a:gd name="adj" fmla="val 1773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461" y="353139"/>
            <a:ext cx="412384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Failure Criticality &amp; Scenario Modeling</a:t>
            </a:r>
            <a:endParaRPr lang="en-US" sz="2800" b="1" dirty="0"/>
          </a:p>
        </p:txBody>
      </p:sp>
      <p:sp>
        <p:nvSpPr>
          <p:cNvPr id="3" name="Text 1"/>
          <p:cNvSpPr/>
          <p:nvPr/>
        </p:nvSpPr>
        <p:spPr>
          <a:xfrm>
            <a:off x="449461" y="813911"/>
            <a:ext cx="13731478" cy="14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Delving deeper into potential failure points and their impact.</a:t>
            </a:r>
            <a:endParaRPr lang="en-US" sz="11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40417C-54E6-D9D8-F38F-66BCF1D8A1DE}"/>
              </a:ext>
            </a:extLst>
          </p:cNvPr>
          <p:cNvGrpSpPr/>
          <p:nvPr/>
        </p:nvGrpSpPr>
        <p:grpSpPr>
          <a:xfrm>
            <a:off x="449461" y="1159906"/>
            <a:ext cx="6756082" cy="3412093"/>
            <a:chOff x="449461" y="1159907"/>
            <a:chExt cx="6756082" cy="227326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8D55E3-AD36-A3B1-C3FC-A741A19ECD66}"/>
                </a:ext>
              </a:extLst>
            </p:cNvPr>
            <p:cNvGrpSpPr/>
            <p:nvPr/>
          </p:nvGrpSpPr>
          <p:grpSpPr>
            <a:xfrm>
              <a:off x="449461" y="1159907"/>
              <a:ext cx="6756082" cy="697825"/>
              <a:chOff x="449461" y="1159907"/>
              <a:chExt cx="6756082" cy="697825"/>
            </a:xfrm>
          </p:grpSpPr>
          <p:sp>
            <p:nvSpPr>
              <p:cNvPr id="4" name="Shape 2"/>
              <p:cNvSpPr/>
              <p:nvPr/>
            </p:nvSpPr>
            <p:spPr>
              <a:xfrm>
                <a:off x="449461" y="1159907"/>
                <a:ext cx="6756082" cy="697825"/>
              </a:xfrm>
              <a:prstGeom prst="roundRect">
                <a:avLst>
                  <a:gd name="adj" fmla="val 30923"/>
                </a:avLst>
              </a:prstGeom>
              <a:solidFill>
                <a:srgbClr val="F2EEEE"/>
              </a:solidFill>
              <a:ln/>
            </p:spPr>
          </p:sp>
          <p:sp>
            <p:nvSpPr>
              <p:cNvPr id="5" name="Text 3"/>
              <p:cNvSpPr/>
              <p:nvPr/>
            </p:nvSpPr>
            <p:spPr>
              <a:xfrm>
                <a:off x="539353" y="1249799"/>
                <a:ext cx="1123831" cy="140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100"/>
                  </a:lnSpc>
                  <a:buNone/>
                </a:pPr>
                <a:r>
                  <a:rPr lang="en-US" sz="1100" dirty="0">
                    <a:solidFill>
                      <a:srgbClr val="464646"/>
                    </a:solidFill>
                    <a:latin typeface="DM Sans Semi Bold" pitchFamily="34" charset="0"/>
                    <a:ea typeface="DM Sans Semi Bold" pitchFamily="34" charset="-122"/>
                    <a:cs typeface="DM Sans Semi Bold" pitchFamily="34" charset="-120"/>
                  </a:rPr>
                  <a:t>FMECA Insights</a:t>
                </a:r>
                <a:endParaRPr lang="en-US" sz="1100" dirty="0"/>
              </a:p>
            </p:txBody>
          </p:sp>
          <p:sp>
            <p:nvSpPr>
              <p:cNvPr id="6" name="Text 4"/>
              <p:cNvSpPr/>
              <p:nvPr/>
            </p:nvSpPr>
            <p:spPr>
              <a:xfrm>
                <a:off x="539353" y="1480185"/>
                <a:ext cx="6576298" cy="2876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just">
                  <a:lnSpc>
                    <a:spcPts val="1100"/>
                  </a:lnSpc>
                  <a:buNone/>
                </a:pPr>
                <a:r>
                  <a:rPr lang="en-US" sz="10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Our Failure Mode, Effects, and Criticality Analysis (FMECA) identified crew oxygen masks as components with a high-Risk Priority Number (RPN). Their failure could directly lead to incapacitation.</a:t>
                </a:r>
                <a:endParaRPr lang="en-US" sz="105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12E537-4D0B-39E5-B52C-635DC085C5A9}"/>
                </a:ext>
              </a:extLst>
            </p:cNvPr>
            <p:cNvGrpSpPr/>
            <p:nvPr/>
          </p:nvGrpSpPr>
          <p:grpSpPr>
            <a:xfrm>
              <a:off x="449461" y="1947624"/>
              <a:ext cx="6756082" cy="697825"/>
              <a:chOff x="449461" y="1947624"/>
              <a:chExt cx="6756082" cy="697825"/>
            </a:xfrm>
          </p:grpSpPr>
          <p:sp>
            <p:nvSpPr>
              <p:cNvPr id="7" name="Shape 5"/>
              <p:cNvSpPr/>
              <p:nvPr/>
            </p:nvSpPr>
            <p:spPr>
              <a:xfrm>
                <a:off x="449461" y="1947624"/>
                <a:ext cx="6756082" cy="697825"/>
              </a:xfrm>
              <a:prstGeom prst="roundRect">
                <a:avLst>
                  <a:gd name="adj" fmla="val 30923"/>
                </a:avLst>
              </a:prstGeom>
              <a:solidFill>
                <a:srgbClr val="F2EEEE"/>
              </a:solidFill>
              <a:ln/>
            </p:spPr>
          </p:sp>
          <p:sp>
            <p:nvSpPr>
              <p:cNvPr id="8" name="Text 6"/>
              <p:cNvSpPr/>
              <p:nvPr/>
            </p:nvSpPr>
            <p:spPr>
              <a:xfrm>
                <a:off x="539353" y="2037517"/>
                <a:ext cx="1317308" cy="140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100"/>
                  </a:lnSpc>
                  <a:buNone/>
                </a:pPr>
                <a:r>
                  <a:rPr lang="en-US" sz="1100" dirty="0">
                    <a:solidFill>
                      <a:srgbClr val="464646"/>
                    </a:solidFill>
                    <a:latin typeface="DM Sans Semi Bold" pitchFamily="34" charset="0"/>
                    <a:ea typeface="DM Sans Semi Bold" pitchFamily="34" charset="-122"/>
                    <a:cs typeface="DM Sans Semi Bold" pitchFamily="34" charset="-120"/>
                  </a:rPr>
                  <a:t>Fault Tree Analysis (FTA)</a:t>
                </a:r>
                <a:endParaRPr lang="en-US" sz="1100" dirty="0"/>
              </a:p>
            </p:txBody>
          </p:sp>
          <p:sp>
            <p:nvSpPr>
              <p:cNvPr id="9" name="Text 7"/>
              <p:cNvSpPr/>
              <p:nvPr/>
            </p:nvSpPr>
            <p:spPr>
              <a:xfrm>
                <a:off x="539353" y="2267903"/>
                <a:ext cx="6576298" cy="2876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just">
                  <a:lnSpc>
                    <a:spcPts val="1100"/>
                  </a:lnSpc>
                  <a:buNone/>
                </a:pPr>
                <a:r>
                  <a:rPr lang="en-US" sz="10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The FTA, with "Insufficient Oxygen Delivery" as the top event, uncovered 16 minimal cut sets. These represent the simplest combinations of component failures that could lead to the system's failure.</a:t>
                </a:r>
                <a:endParaRPr lang="en-US" sz="105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925AB6F-965E-0577-0442-7A1DF85AD485}"/>
                </a:ext>
              </a:extLst>
            </p:cNvPr>
            <p:cNvGrpSpPr/>
            <p:nvPr/>
          </p:nvGrpSpPr>
          <p:grpSpPr>
            <a:xfrm>
              <a:off x="449461" y="2735342"/>
              <a:ext cx="6756082" cy="697825"/>
              <a:chOff x="449461" y="2735342"/>
              <a:chExt cx="6756082" cy="697825"/>
            </a:xfrm>
          </p:grpSpPr>
          <p:sp>
            <p:nvSpPr>
              <p:cNvPr id="10" name="Shape 8"/>
              <p:cNvSpPr/>
              <p:nvPr/>
            </p:nvSpPr>
            <p:spPr>
              <a:xfrm>
                <a:off x="449461" y="2735342"/>
                <a:ext cx="6756082" cy="697825"/>
              </a:xfrm>
              <a:prstGeom prst="roundRect">
                <a:avLst>
                  <a:gd name="adj" fmla="val 30923"/>
                </a:avLst>
              </a:prstGeom>
              <a:solidFill>
                <a:srgbClr val="F2EEEE"/>
              </a:solidFill>
              <a:ln/>
            </p:spPr>
          </p:sp>
          <p:sp>
            <p:nvSpPr>
              <p:cNvPr id="11" name="Text 9"/>
              <p:cNvSpPr/>
              <p:nvPr/>
            </p:nvSpPr>
            <p:spPr>
              <a:xfrm>
                <a:off x="539353" y="2825234"/>
                <a:ext cx="1261705" cy="140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100"/>
                  </a:lnSpc>
                  <a:buNone/>
                </a:pPr>
                <a:r>
                  <a:rPr lang="en-US" sz="1100" dirty="0">
                    <a:solidFill>
                      <a:srgbClr val="464646"/>
                    </a:solidFill>
                    <a:latin typeface="DM Sans Semi Bold" pitchFamily="34" charset="0"/>
                    <a:ea typeface="DM Sans Semi Bold" pitchFamily="34" charset="-122"/>
                    <a:cs typeface="DM Sans Semi Bold" pitchFamily="34" charset="-120"/>
                  </a:rPr>
                  <a:t>Monte Carlo Simulation</a:t>
                </a:r>
                <a:endParaRPr lang="en-US" sz="1100" dirty="0"/>
              </a:p>
            </p:txBody>
          </p:sp>
          <p:sp>
            <p:nvSpPr>
              <p:cNvPr id="12" name="Text 10"/>
              <p:cNvSpPr/>
              <p:nvPr/>
            </p:nvSpPr>
            <p:spPr>
              <a:xfrm>
                <a:off x="539353" y="3055620"/>
                <a:ext cx="6576298" cy="2876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100"/>
                  </a:lnSpc>
                  <a:buNone/>
                </a:pPr>
                <a:r>
                  <a:rPr lang="en-US" sz="10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Running 10,000 trials, the Monte Carlo simulation confirmed a failure probability (Pf) of approximately </a:t>
                </a:r>
                <a:r>
                  <a:rPr lang="en-US" sz="1050" dirty="0">
                    <a:solidFill>
                      <a:srgbClr val="F44444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1.25e-2</a:t>
                </a:r>
                <a:r>
                  <a:rPr lang="en-US" sz="10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, consistent with our initial RBD calculations.</a:t>
                </a:r>
                <a:endParaRPr lang="en-US" sz="1050" dirty="0"/>
              </a:p>
            </p:txBody>
          </p:sp>
        </p:grpSp>
      </p:grpSp>
      <p:sp>
        <p:nvSpPr>
          <p:cNvPr id="13" name="Text 11"/>
          <p:cNvSpPr/>
          <p:nvPr/>
        </p:nvSpPr>
        <p:spPr>
          <a:xfrm>
            <a:off x="449461" y="4773972"/>
            <a:ext cx="6756082" cy="287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1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</a:t>
            </a:r>
            <a:r>
              <a:rPr lang="en-US" sz="11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limit state function g(X)</a:t>
            </a: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was defined as the product of individual component reliabilities, allowing us to quantify the overall system performance boundary.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35384-3183-5D6F-7684-0FC548465A41}"/>
              </a:ext>
            </a:extLst>
          </p:cNvPr>
          <p:cNvSpPr/>
          <p:nvPr/>
        </p:nvSpPr>
        <p:spPr>
          <a:xfrm>
            <a:off x="12709003" y="7650866"/>
            <a:ext cx="1921397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C0B50B7-6C92-CB0A-708A-90BC0EBFC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743719"/>
              </p:ext>
            </p:extLst>
          </p:nvPr>
        </p:nvGraphicFramePr>
        <p:xfrm>
          <a:off x="7424859" y="253937"/>
          <a:ext cx="7063304" cy="285935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82913">
                  <a:extLst>
                    <a:ext uri="{9D8B030D-6E8A-4147-A177-3AD203B41FA5}">
                      <a16:colId xmlns:a16="http://schemas.microsoft.com/office/drawing/2014/main" val="2254134806"/>
                    </a:ext>
                  </a:extLst>
                </a:gridCol>
                <a:gridCol w="882913">
                  <a:extLst>
                    <a:ext uri="{9D8B030D-6E8A-4147-A177-3AD203B41FA5}">
                      <a16:colId xmlns:a16="http://schemas.microsoft.com/office/drawing/2014/main" val="417408827"/>
                    </a:ext>
                  </a:extLst>
                </a:gridCol>
                <a:gridCol w="882913">
                  <a:extLst>
                    <a:ext uri="{9D8B030D-6E8A-4147-A177-3AD203B41FA5}">
                      <a16:colId xmlns:a16="http://schemas.microsoft.com/office/drawing/2014/main" val="2659982385"/>
                    </a:ext>
                  </a:extLst>
                </a:gridCol>
                <a:gridCol w="882913">
                  <a:extLst>
                    <a:ext uri="{9D8B030D-6E8A-4147-A177-3AD203B41FA5}">
                      <a16:colId xmlns:a16="http://schemas.microsoft.com/office/drawing/2014/main" val="1252931540"/>
                    </a:ext>
                  </a:extLst>
                </a:gridCol>
                <a:gridCol w="882913">
                  <a:extLst>
                    <a:ext uri="{9D8B030D-6E8A-4147-A177-3AD203B41FA5}">
                      <a16:colId xmlns:a16="http://schemas.microsoft.com/office/drawing/2014/main" val="1075280937"/>
                    </a:ext>
                  </a:extLst>
                </a:gridCol>
                <a:gridCol w="882913">
                  <a:extLst>
                    <a:ext uri="{9D8B030D-6E8A-4147-A177-3AD203B41FA5}">
                      <a16:colId xmlns:a16="http://schemas.microsoft.com/office/drawing/2014/main" val="3894239829"/>
                    </a:ext>
                  </a:extLst>
                </a:gridCol>
                <a:gridCol w="587264">
                  <a:extLst>
                    <a:ext uri="{9D8B030D-6E8A-4147-A177-3AD203B41FA5}">
                      <a16:colId xmlns:a16="http://schemas.microsoft.com/office/drawing/2014/main" val="1778854401"/>
                    </a:ext>
                  </a:extLst>
                </a:gridCol>
                <a:gridCol w="1178562">
                  <a:extLst>
                    <a:ext uri="{9D8B030D-6E8A-4147-A177-3AD203B41FA5}">
                      <a16:colId xmlns:a16="http://schemas.microsoft.com/office/drawing/2014/main" val="648178077"/>
                    </a:ext>
                  </a:extLst>
                </a:gridCol>
              </a:tblGrid>
              <a:tr h="1231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Component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Failure Mode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Causes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Effects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Severity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Probability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Risk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Mitigation Measures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01199573"/>
                  </a:ext>
                </a:extLst>
              </a:tr>
              <a:tr h="6381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Oxygen Cylinder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Pressure leak or explosion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Corrosion, mechanical damage, overpressure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Oxygen depletion, crew hypoxia, fire risk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 (Catastrophic)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 (Occasional)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High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Periodic inspections, use of resistant materials, backup system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76532110"/>
                  </a:ext>
                </a:extLst>
              </a:tr>
              <a:tr h="546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Pressure Regulator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Improper pressure regulation (high/low)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Mechanical failure, clogging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Insufficient or excessive oxygen, mask damage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 (Critical)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B (Probable)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High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Redundant design, input filters, automatic monitoring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8833662"/>
                  </a:ext>
                </a:extLst>
              </a:tr>
              <a:tr h="543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Oxygen Masks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Failure in oxygen delivery (leak or blockage)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Physical damage, wear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Immediate crew hypoxia, loss of aircraft control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1 (Catastrophic)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C (Occasional)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High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Quick-donning masks, pre-flight testing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98674170"/>
                  </a:ext>
                </a:extLst>
              </a:tr>
              <a:tr h="485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Pressure Transducer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Incorrect pressure reading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Electronic failure, miscalibration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Undetected leak, delayed response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 (Critical)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D (Remote)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Serious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Redundant sensors, automatic alerts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32675566"/>
                  </a:ext>
                </a:extLst>
              </a:tr>
              <a:tr h="5054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Tubing/Lines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Leak or crack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Corrosion, vibration, weak connections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System pressure loss, contamination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2 (Critical)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B (Probable)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>
                          <a:effectLst/>
                        </a:rPr>
                        <a:t>High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dirty="0">
                          <a:effectLst/>
                        </a:rPr>
                        <a:t>Stainless steel usage, flareless fittings, visual inspections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882892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5A04204-DBEA-C20D-00A8-8A65304E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273" y="3488123"/>
            <a:ext cx="4606476" cy="2859352"/>
          </a:xfrm>
          <a:prstGeom prst="rect">
            <a:avLst/>
          </a:prstGeom>
        </p:spPr>
      </p:pic>
      <p:sp>
        <p:nvSpPr>
          <p:cNvPr id="28" name="Text 4">
            <a:extLst>
              <a:ext uri="{FF2B5EF4-FFF2-40B4-BE49-F238E27FC236}">
                <a16:creationId xmlns:a16="http://schemas.microsoft.com/office/drawing/2014/main" id="{91A76E07-AD1A-0C6B-CCD3-F02852EA94EB}"/>
              </a:ext>
            </a:extLst>
          </p:cNvPr>
          <p:cNvSpPr/>
          <p:nvPr/>
        </p:nvSpPr>
        <p:spPr>
          <a:xfrm>
            <a:off x="10357693" y="6448414"/>
            <a:ext cx="1392079" cy="173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200" b="1" dirty="0"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MIL-STD-882E Risk assessment matrix</a:t>
            </a:r>
            <a:endParaRPr lang="en-US" sz="12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0F83F-3D3B-B41B-B9AA-D379A6BE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8BFD360-DA3D-8E98-1D57-CF19C47BE70A}"/>
              </a:ext>
            </a:extLst>
          </p:cNvPr>
          <p:cNvSpPr/>
          <p:nvPr/>
        </p:nvSpPr>
        <p:spPr>
          <a:xfrm>
            <a:off x="449461" y="353139"/>
            <a:ext cx="412384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Failure Criticality &amp; Scenario Modeling</a:t>
            </a:r>
            <a:endParaRPr lang="en-US" sz="28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75E599F-4DC0-5F56-3293-747105C7A9F5}"/>
              </a:ext>
            </a:extLst>
          </p:cNvPr>
          <p:cNvSpPr/>
          <p:nvPr/>
        </p:nvSpPr>
        <p:spPr>
          <a:xfrm>
            <a:off x="449461" y="813911"/>
            <a:ext cx="13731478" cy="14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Delving deeper into potential failure points and their impact.</a:t>
            </a:r>
            <a:endParaRPr lang="en-US" sz="11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44C058-C4C8-CC3A-0768-C3FD077ACE96}"/>
              </a:ext>
            </a:extLst>
          </p:cNvPr>
          <p:cNvGrpSpPr/>
          <p:nvPr/>
        </p:nvGrpSpPr>
        <p:grpSpPr>
          <a:xfrm>
            <a:off x="449461" y="1159906"/>
            <a:ext cx="6756082" cy="3412093"/>
            <a:chOff x="449461" y="1159907"/>
            <a:chExt cx="6756082" cy="227326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5FA641-A35E-F6A6-4959-C1929DD5E5AC}"/>
                </a:ext>
              </a:extLst>
            </p:cNvPr>
            <p:cNvGrpSpPr/>
            <p:nvPr/>
          </p:nvGrpSpPr>
          <p:grpSpPr>
            <a:xfrm>
              <a:off x="449461" y="1159907"/>
              <a:ext cx="6756082" cy="697825"/>
              <a:chOff x="449461" y="1159907"/>
              <a:chExt cx="6756082" cy="697825"/>
            </a:xfrm>
          </p:grpSpPr>
          <p:sp>
            <p:nvSpPr>
              <p:cNvPr id="4" name="Shape 2">
                <a:extLst>
                  <a:ext uri="{FF2B5EF4-FFF2-40B4-BE49-F238E27FC236}">
                    <a16:creationId xmlns:a16="http://schemas.microsoft.com/office/drawing/2014/main" id="{C9A361B9-7EED-A165-C37A-F3324E6F4B68}"/>
                  </a:ext>
                </a:extLst>
              </p:cNvPr>
              <p:cNvSpPr/>
              <p:nvPr/>
            </p:nvSpPr>
            <p:spPr>
              <a:xfrm>
                <a:off x="449461" y="1159907"/>
                <a:ext cx="6756082" cy="697825"/>
              </a:xfrm>
              <a:prstGeom prst="roundRect">
                <a:avLst>
                  <a:gd name="adj" fmla="val 30923"/>
                </a:avLst>
              </a:prstGeom>
              <a:solidFill>
                <a:srgbClr val="F2EEEE"/>
              </a:solidFill>
              <a:ln/>
            </p:spPr>
          </p:sp>
          <p:sp>
            <p:nvSpPr>
              <p:cNvPr id="5" name="Text 3">
                <a:extLst>
                  <a:ext uri="{FF2B5EF4-FFF2-40B4-BE49-F238E27FC236}">
                    <a16:creationId xmlns:a16="http://schemas.microsoft.com/office/drawing/2014/main" id="{2AAEC9DB-7DA3-1D0A-A3D6-9F458A4914EE}"/>
                  </a:ext>
                </a:extLst>
              </p:cNvPr>
              <p:cNvSpPr/>
              <p:nvPr/>
            </p:nvSpPr>
            <p:spPr>
              <a:xfrm>
                <a:off x="539353" y="1249799"/>
                <a:ext cx="1123831" cy="140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100"/>
                  </a:lnSpc>
                  <a:buNone/>
                </a:pPr>
                <a:r>
                  <a:rPr lang="en-US" sz="1100" dirty="0">
                    <a:solidFill>
                      <a:srgbClr val="464646"/>
                    </a:solidFill>
                    <a:latin typeface="DM Sans Semi Bold" pitchFamily="34" charset="0"/>
                    <a:ea typeface="DM Sans Semi Bold" pitchFamily="34" charset="-122"/>
                    <a:cs typeface="DM Sans Semi Bold" pitchFamily="34" charset="-120"/>
                  </a:rPr>
                  <a:t>FMECA Insights</a:t>
                </a:r>
                <a:endParaRPr lang="en-US" sz="1100" dirty="0"/>
              </a:p>
            </p:txBody>
          </p:sp>
          <p:sp>
            <p:nvSpPr>
              <p:cNvPr id="6" name="Text 4">
                <a:extLst>
                  <a:ext uri="{FF2B5EF4-FFF2-40B4-BE49-F238E27FC236}">
                    <a16:creationId xmlns:a16="http://schemas.microsoft.com/office/drawing/2014/main" id="{DBCE8153-D69A-AC62-2D38-0885AE53C0F1}"/>
                  </a:ext>
                </a:extLst>
              </p:cNvPr>
              <p:cNvSpPr/>
              <p:nvPr/>
            </p:nvSpPr>
            <p:spPr>
              <a:xfrm>
                <a:off x="539353" y="1480185"/>
                <a:ext cx="6576298" cy="2876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just">
                  <a:lnSpc>
                    <a:spcPts val="1100"/>
                  </a:lnSpc>
                  <a:buNone/>
                </a:pPr>
                <a:r>
                  <a:rPr lang="en-US" sz="10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Our Failure Mode, Effects, and Criticality Analysis (FMECA) identified crew oxygen masks as components with a high-Risk Priority Number (RPN). Their failure could directly lead to incapacitation.</a:t>
                </a:r>
                <a:endParaRPr lang="en-US" sz="105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0AC8EE-644C-0412-3D05-1ADE0954CE5F}"/>
                </a:ext>
              </a:extLst>
            </p:cNvPr>
            <p:cNvGrpSpPr/>
            <p:nvPr/>
          </p:nvGrpSpPr>
          <p:grpSpPr>
            <a:xfrm>
              <a:off x="449461" y="1947624"/>
              <a:ext cx="6756082" cy="697825"/>
              <a:chOff x="449461" y="1947624"/>
              <a:chExt cx="6756082" cy="697825"/>
            </a:xfrm>
          </p:grpSpPr>
          <p:sp>
            <p:nvSpPr>
              <p:cNvPr id="7" name="Shape 5">
                <a:extLst>
                  <a:ext uri="{FF2B5EF4-FFF2-40B4-BE49-F238E27FC236}">
                    <a16:creationId xmlns:a16="http://schemas.microsoft.com/office/drawing/2014/main" id="{B5BDD40A-53E5-641E-8A93-04218BC55E21}"/>
                  </a:ext>
                </a:extLst>
              </p:cNvPr>
              <p:cNvSpPr/>
              <p:nvPr/>
            </p:nvSpPr>
            <p:spPr>
              <a:xfrm>
                <a:off x="449461" y="1947624"/>
                <a:ext cx="6756082" cy="697825"/>
              </a:xfrm>
              <a:prstGeom prst="roundRect">
                <a:avLst>
                  <a:gd name="adj" fmla="val 30923"/>
                </a:avLst>
              </a:prstGeom>
              <a:solidFill>
                <a:srgbClr val="F2EEEE"/>
              </a:solidFill>
              <a:ln/>
            </p:spPr>
          </p:sp>
          <p:sp>
            <p:nvSpPr>
              <p:cNvPr id="8" name="Text 6">
                <a:extLst>
                  <a:ext uri="{FF2B5EF4-FFF2-40B4-BE49-F238E27FC236}">
                    <a16:creationId xmlns:a16="http://schemas.microsoft.com/office/drawing/2014/main" id="{426FAA53-6072-C23A-4909-B899A4DB6838}"/>
                  </a:ext>
                </a:extLst>
              </p:cNvPr>
              <p:cNvSpPr/>
              <p:nvPr/>
            </p:nvSpPr>
            <p:spPr>
              <a:xfrm>
                <a:off x="539353" y="2037517"/>
                <a:ext cx="1317308" cy="140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100"/>
                  </a:lnSpc>
                  <a:buNone/>
                </a:pPr>
                <a:r>
                  <a:rPr lang="en-US" sz="1100" dirty="0">
                    <a:solidFill>
                      <a:srgbClr val="464646"/>
                    </a:solidFill>
                    <a:latin typeface="DM Sans Semi Bold" pitchFamily="34" charset="0"/>
                    <a:ea typeface="DM Sans Semi Bold" pitchFamily="34" charset="-122"/>
                    <a:cs typeface="DM Sans Semi Bold" pitchFamily="34" charset="-120"/>
                  </a:rPr>
                  <a:t>Fault Tree Analysis (FTA)</a:t>
                </a:r>
                <a:endParaRPr lang="en-US" sz="1100" dirty="0"/>
              </a:p>
            </p:txBody>
          </p:sp>
          <p:sp>
            <p:nvSpPr>
              <p:cNvPr id="9" name="Text 7">
                <a:extLst>
                  <a:ext uri="{FF2B5EF4-FFF2-40B4-BE49-F238E27FC236}">
                    <a16:creationId xmlns:a16="http://schemas.microsoft.com/office/drawing/2014/main" id="{E3372BDC-E892-3DC4-6D02-221EAC72170E}"/>
                  </a:ext>
                </a:extLst>
              </p:cNvPr>
              <p:cNvSpPr/>
              <p:nvPr/>
            </p:nvSpPr>
            <p:spPr>
              <a:xfrm>
                <a:off x="539353" y="2267903"/>
                <a:ext cx="6576298" cy="2876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just">
                  <a:lnSpc>
                    <a:spcPts val="1100"/>
                  </a:lnSpc>
                  <a:buNone/>
                </a:pPr>
                <a:r>
                  <a:rPr lang="en-US" sz="10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The FTA, with "Insufficient Oxygen Delivery" as the top event, uncovered 16 minimal cut sets. These represent the simplest combinations of component failures that could lead to the system's failure.</a:t>
                </a:r>
                <a:endParaRPr lang="en-US" sz="105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792EF7-9FE5-44B6-9373-30FE5F0CA5F8}"/>
                </a:ext>
              </a:extLst>
            </p:cNvPr>
            <p:cNvGrpSpPr/>
            <p:nvPr/>
          </p:nvGrpSpPr>
          <p:grpSpPr>
            <a:xfrm>
              <a:off x="449461" y="2735342"/>
              <a:ext cx="6756082" cy="697825"/>
              <a:chOff x="449461" y="2735342"/>
              <a:chExt cx="6756082" cy="697825"/>
            </a:xfrm>
          </p:grpSpPr>
          <p:sp>
            <p:nvSpPr>
              <p:cNvPr id="10" name="Shape 8">
                <a:extLst>
                  <a:ext uri="{FF2B5EF4-FFF2-40B4-BE49-F238E27FC236}">
                    <a16:creationId xmlns:a16="http://schemas.microsoft.com/office/drawing/2014/main" id="{98BCE434-DCE7-4F11-1471-8F95EC4B955D}"/>
                  </a:ext>
                </a:extLst>
              </p:cNvPr>
              <p:cNvSpPr/>
              <p:nvPr/>
            </p:nvSpPr>
            <p:spPr>
              <a:xfrm>
                <a:off x="449461" y="2735342"/>
                <a:ext cx="6756082" cy="697825"/>
              </a:xfrm>
              <a:prstGeom prst="roundRect">
                <a:avLst>
                  <a:gd name="adj" fmla="val 30923"/>
                </a:avLst>
              </a:prstGeom>
              <a:solidFill>
                <a:srgbClr val="F2EEEE"/>
              </a:solidFill>
              <a:ln/>
            </p:spPr>
          </p:sp>
          <p:sp>
            <p:nvSpPr>
              <p:cNvPr id="11" name="Text 9">
                <a:extLst>
                  <a:ext uri="{FF2B5EF4-FFF2-40B4-BE49-F238E27FC236}">
                    <a16:creationId xmlns:a16="http://schemas.microsoft.com/office/drawing/2014/main" id="{D1248A22-E25B-FA57-A7D9-C8B0D4BB5C77}"/>
                  </a:ext>
                </a:extLst>
              </p:cNvPr>
              <p:cNvSpPr/>
              <p:nvPr/>
            </p:nvSpPr>
            <p:spPr>
              <a:xfrm>
                <a:off x="539353" y="2825234"/>
                <a:ext cx="1261705" cy="140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100"/>
                  </a:lnSpc>
                  <a:buNone/>
                </a:pPr>
                <a:r>
                  <a:rPr lang="en-US" sz="1100" dirty="0">
                    <a:solidFill>
                      <a:srgbClr val="464646"/>
                    </a:solidFill>
                    <a:latin typeface="DM Sans Semi Bold" pitchFamily="34" charset="0"/>
                    <a:ea typeface="DM Sans Semi Bold" pitchFamily="34" charset="-122"/>
                    <a:cs typeface="DM Sans Semi Bold" pitchFamily="34" charset="-120"/>
                  </a:rPr>
                  <a:t>Monte Carlo Simulation</a:t>
                </a:r>
                <a:endParaRPr lang="en-US" sz="1100" dirty="0"/>
              </a:p>
            </p:txBody>
          </p:sp>
          <p:sp>
            <p:nvSpPr>
              <p:cNvPr id="12" name="Text 10">
                <a:extLst>
                  <a:ext uri="{FF2B5EF4-FFF2-40B4-BE49-F238E27FC236}">
                    <a16:creationId xmlns:a16="http://schemas.microsoft.com/office/drawing/2014/main" id="{FE674EE4-5785-C0BB-0282-BE3CE233A4CB}"/>
                  </a:ext>
                </a:extLst>
              </p:cNvPr>
              <p:cNvSpPr/>
              <p:nvPr/>
            </p:nvSpPr>
            <p:spPr>
              <a:xfrm>
                <a:off x="539353" y="3055620"/>
                <a:ext cx="6576298" cy="28765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1100"/>
                  </a:lnSpc>
                  <a:buNone/>
                </a:pPr>
                <a:r>
                  <a:rPr lang="en-US" sz="10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Running 10,000 trials, the Monte Carlo simulation confirmed a failure probability (Pf) of approximately </a:t>
                </a:r>
                <a:r>
                  <a:rPr lang="en-US" sz="1050" dirty="0">
                    <a:solidFill>
                      <a:srgbClr val="F44444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1.25e-2</a:t>
                </a:r>
                <a:r>
                  <a:rPr lang="en-US" sz="1050" dirty="0">
                    <a:solidFill>
                      <a:srgbClr val="464646"/>
                    </a:solidFill>
                    <a:latin typeface="Inter Medium" pitchFamily="34" charset="0"/>
                    <a:ea typeface="Inter Medium" pitchFamily="34" charset="-122"/>
                    <a:cs typeface="Inter Medium" pitchFamily="34" charset="-120"/>
                  </a:rPr>
                  <a:t>, consistent with our initial RBD calculations.</a:t>
                </a:r>
                <a:endParaRPr lang="en-US" sz="1050" dirty="0"/>
              </a:p>
            </p:txBody>
          </p:sp>
        </p:grpSp>
      </p:grpSp>
      <p:sp>
        <p:nvSpPr>
          <p:cNvPr id="13" name="Text 11">
            <a:extLst>
              <a:ext uri="{FF2B5EF4-FFF2-40B4-BE49-F238E27FC236}">
                <a16:creationId xmlns:a16="http://schemas.microsoft.com/office/drawing/2014/main" id="{9A8A1CF6-54F3-CFFA-968C-75F948BC886C}"/>
              </a:ext>
            </a:extLst>
          </p:cNvPr>
          <p:cNvSpPr/>
          <p:nvPr/>
        </p:nvSpPr>
        <p:spPr>
          <a:xfrm>
            <a:off x="449461" y="4773972"/>
            <a:ext cx="6756082" cy="287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1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</a:t>
            </a:r>
            <a:r>
              <a:rPr lang="en-US" sz="11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limit state function g(X)</a:t>
            </a: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was defined as the product of individual component reliabilities, allowing us to quantify the overall system performance boundary.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F49805-35E2-FB4D-3875-C7F3C903F5EF}"/>
              </a:ext>
            </a:extLst>
          </p:cNvPr>
          <p:cNvSpPr/>
          <p:nvPr/>
        </p:nvSpPr>
        <p:spPr>
          <a:xfrm>
            <a:off x="12709003" y="7650866"/>
            <a:ext cx="1921397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71F3D8-E371-8FE7-53EC-9E1D2847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42" y="218002"/>
            <a:ext cx="6029325" cy="2647950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55D4654-E64F-17AE-8637-F7FE017BA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194330"/>
              </p:ext>
            </p:extLst>
          </p:nvPr>
        </p:nvGraphicFramePr>
        <p:xfrm>
          <a:off x="8105655" y="3007801"/>
          <a:ext cx="5168900" cy="3680460"/>
        </p:xfrm>
        <a:graphic>
          <a:graphicData uri="http://schemas.openxmlformats.org/drawingml/2006/table">
            <a:tbl>
              <a:tblPr firstRow="1" firstCol="1" bandRow="1"/>
              <a:tblGrid>
                <a:gridCol w="355600">
                  <a:extLst>
                    <a:ext uri="{9D8B030D-6E8A-4147-A177-3AD203B41FA5}">
                      <a16:colId xmlns:a16="http://schemas.microsoft.com/office/drawing/2014/main" val="242441687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519280938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812181651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8442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Insufficient oxygen delivery during decompression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211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Leaks and pressure problems in the tank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3357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Leaks in transmission lines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18684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Inability of the crew to recognize and use the oxygen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8017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Gas leak or burst oxygen cylinder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19527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Gas leak in the pressure gauge or failure to measure pressure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2419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Gas not passing through the manual valve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1192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Failure to adjust the gas pressure output from the tank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66446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Gas not reaching the cockpit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0045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Lack of/improper distribution of gas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09579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Gas not reaching from the distribution plate to the storage box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3111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Leakage in storage box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7854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 gas flow in the mask hose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18871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Error in cockpit oxygen pressure report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8498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Error in cockpit toxic gas/smoke report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74124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Failure to relieve excess pressure from the tank and pipes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54668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Oxygen mask failure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5032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Pilot's failure to understand oxygen pressure drop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82797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Pilot's failure to understand toxic gas/smoking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65997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b="1" cap="all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Incorrect use of masks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98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62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6032659" cy="480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&amp; Recommendations</a:t>
            </a:r>
            <a:endParaRPr lang="en-US" sz="3200" b="1" dirty="0"/>
          </a:p>
        </p:txBody>
      </p:sp>
      <p:sp>
        <p:nvSpPr>
          <p:cNvPr id="3" name="Text 1"/>
          <p:cNvSpPr/>
          <p:nvPr/>
        </p:nvSpPr>
        <p:spPr>
          <a:xfrm>
            <a:off x="768191" y="1391007"/>
            <a:ext cx="1309401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Securing the skies through continuous improvement.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68191" y="1947862"/>
            <a:ext cx="6359604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crew oxygen system, with strategic upgrades, successfully meets the stringent FAA safety objectives of less than </a:t>
            </a:r>
            <a:r>
              <a:rPr lang="en-US" sz="1200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10⁻⁹</a:t>
            </a: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failure probability.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68191" y="2493288"/>
            <a:ext cx="6359604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improvements include implementing 240-hour inspection intervals and enhancing mask system redundancy.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768191" y="3038713"/>
            <a:ext cx="6359604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proactive approach, exemplified by early intervention, is vital in preventing accidents similar to Helios Flight 522.</a:t>
            </a:r>
            <a:endParaRPr lang="en-US" sz="1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8" y="3679210"/>
            <a:ext cx="230386" cy="2880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67420" y="3703201"/>
            <a:ext cx="1920716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Work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267420" y="4096822"/>
            <a:ext cx="5860375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267420" y="4480917"/>
            <a:ext cx="5860375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more extensive field data for refined models.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267420" y="4780478"/>
            <a:ext cx="5860375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Conduct real-world testing to validate simulations.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267420" y="5080040"/>
            <a:ext cx="5860375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advanced human factors modeling for crew interaction.</a:t>
            </a:r>
            <a:endParaRPr lang="en-US" sz="12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304" y="671909"/>
            <a:ext cx="4451628" cy="445162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8191" y="6779538"/>
            <a:ext cx="13094018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References:</a:t>
            </a: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OREDA (Offshore Reliability Data Handbook), FAA AC 25.1309 (System Safety Assessment), MIL-STD-882E (System Safety Program Requirements). Full details available in the project report folders.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063139" y="7501652"/>
            <a:ext cx="250412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you! Questions?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EF7AB1-0229-03AA-539C-0D89DB40EAEF}"/>
              </a:ext>
            </a:extLst>
          </p:cNvPr>
          <p:cNvSpPr/>
          <p:nvPr/>
        </p:nvSpPr>
        <p:spPr>
          <a:xfrm>
            <a:off x="12709003" y="7650866"/>
            <a:ext cx="1921397" cy="578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1548</Words>
  <Application>Microsoft Office PowerPoint</Application>
  <PresentationFormat>Custom</PresentationFormat>
  <Paragraphs>275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Inter Medium</vt:lpstr>
      <vt:lpstr>Arial</vt:lpstr>
      <vt:lpstr>Cambria Math</vt:lpstr>
      <vt:lpstr>DM Sans Semi Bold</vt:lpstr>
      <vt:lpstr>DM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Ali Moradi</cp:lastModifiedBy>
  <cp:revision>5</cp:revision>
  <dcterms:created xsi:type="dcterms:W3CDTF">2025-09-05T20:41:33Z</dcterms:created>
  <dcterms:modified xsi:type="dcterms:W3CDTF">2025-09-05T22:31:19Z</dcterms:modified>
</cp:coreProperties>
</file>